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6" r:id="rId5"/>
    <p:sldId id="265" r:id="rId6"/>
    <p:sldId id="259" r:id="rId7"/>
    <p:sldId id="260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1"/>
    <p:restoredTop sz="94633"/>
  </p:normalViewPr>
  <p:slideViewPr>
    <p:cSldViewPr snapToGrid="0" snapToObjects="1">
      <p:cViewPr varScale="1">
        <p:scale>
          <a:sx n="137" d="100"/>
          <a:sy n="137" d="100"/>
        </p:scale>
        <p:origin x="4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EDA1A4-FCDC-E843-8264-E4A73F85C41C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1A6892-6060-C941-87F7-DA59F5AF9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999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505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76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04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364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07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8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697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27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25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60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734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11F3F-DD9B-0D4B-915D-45211608BCEF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3D68F-60BF-B442-8016-5BEEC93442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51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valvesoftware.com/wiki/Dota_Bot_Scripting#Action_Types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smtClean="0"/>
              <a:t>pydota2/bin/</a:t>
            </a:r>
            <a:r>
              <a:rPr lang="en-US" i="1" dirty="0" err="1" smtClean="0"/>
              <a:t>human_play.py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5400" dirty="0" smtClean="0"/>
              <a:t>Data Flow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061847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 on “Appropriately Abstracted”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Our RL* agent can learn at various layers of decision making in the game (up to us how much we want to be AI vs hard-coded logic)</a:t>
            </a:r>
          </a:p>
          <a:p>
            <a:pPr lvl="1"/>
            <a:r>
              <a:rPr lang="en-US" dirty="0" smtClean="0"/>
              <a:t>Example Learned Decisions: { NONE }</a:t>
            </a:r>
            <a:endParaRPr lang="en-US" dirty="0"/>
          </a:p>
          <a:p>
            <a:pPr lvl="2"/>
            <a:r>
              <a:rPr lang="en-US" dirty="0" smtClean="0"/>
              <a:t>we hardcode all logic into bot-code</a:t>
            </a:r>
          </a:p>
          <a:p>
            <a:pPr lvl="2"/>
            <a:r>
              <a:rPr lang="en-US" dirty="0" smtClean="0"/>
              <a:t>the current state of most/all bots in Workshop today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Example Learned Decisions: { PUSH LANE </a:t>
            </a:r>
            <a:r>
              <a:rPr lang="en-US" i="1" dirty="0" smtClean="0"/>
              <a:t>X</a:t>
            </a:r>
            <a:r>
              <a:rPr lang="en-US" dirty="0" smtClean="0"/>
              <a:t>, DEFEND LANE </a:t>
            </a:r>
            <a:r>
              <a:rPr lang="en-US" i="1" dirty="0" smtClean="0"/>
              <a:t>Y</a:t>
            </a:r>
            <a:r>
              <a:rPr lang="en-US" dirty="0" smtClean="0"/>
              <a:t> }</a:t>
            </a:r>
          </a:p>
          <a:p>
            <a:pPr lvl="2"/>
            <a:r>
              <a:rPr lang="en-US" dirty="0" smtClean="0"/>
              <a:t>we hardcode all logic about moving, attacking, ability/item usage, runes, </a:t>
            </a:r>
            <a:r>
              <a:rPr lang="en-US" dirty="0" err="1" smtClean="0"/>
              <a:t>roshan</a:t>
            </a:r>
            <a:r>
              <a:rPr lang="en-US" dirty="0" smtClean="0"/>
              <a:t>, </a:t>
            </a:r>
            <a:r>
              <a:rPr lang="en-US" dirty="0" err="1" smtClean="0"/>
              <a:t>jungling</a:t>
            </a:r>
            <a:r>
              <a:rPr lang="en-US" dirty="0" smtClean="0"/>
              <a:t>, item purchase selections, minions/illusions, glyph use, courier use, etc.</a:t>
            </a:r>
          </a:p>
          <a:p>
            <a:pPr lvl="2"/>
            <a:r>
              <a:rPr lang="en-US" dirty="0" smtClean="0"/>
              <a:t>we learn when to ”push” (go on offense) or “defend” (go on defense) for specific lanes</a:t>
            </a:r>
          </a:p>
          <a:p>
            <a:pPr lvl="3"/>
            <a:r>
              <a:rPr lang="en-US" dirty="0" smtClean="0"/>
              <a:t>+</a:t>
            </a:r>
            <a:r>
              <a:rPr lang="en-US" dirty="0" err="1" smtClean="0"/>
              <a:t>ve</a:t>
            </a:r>
            <a:r>
              <a:rPr lang="en-US" dirty="0" smtClean="0"/>
              <a:t> reward when any enemy building (tower, barracks, etc.) is destroyed</a:t>
            </a:r>
          </a:p>
          <a:p>
            <a:pPr lvl="3"/>
            <a:r>
              <a:rPr lang="en-US" dirty="0" smtClean="0"/>
              <a:t>-</a:t>
            </a:r>
            <a:r>
              <a:rPr lang="en-US" dirty="0" err="1" smtClean="0"/>
              <a:t>ve</a:t>
            </a:r>
            <a:r>
              <a:rPr lang="en-US" dirty="0" smtClean="0"/>
              <a:t> reward when any friendly building (tower, barracks, etc.) is destroyed</a:t>
            </a:r>
          </a:p>
          <a:p>
            <a:pPr lvl="3"/>
            <a:r>
              <a:rPr lang="en-US" dirty="0" smtClean="0"/>
              <a:t>Possible world model: location of buildings, health of buildings, location of all units (friendly and enemy), health/mana of all units, combat power of all units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9672" y="6279502"/>
            <a:ext cx="9405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we can use supervised (and </a:t>
            </a:r>
            <a:r>
              <a:rPr lang="en-US" smtClean="0"/>
              <a:t>possibly unsupervised) learning </a:t>
            </a:r>
            <a:r>
              <a:rPr lang="en-US" dirty="0" smtClean="0"/>
              <a:t>for many of these as well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219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426347" y="383903"/>
            <a:ext cx="1396093" cy="751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main()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530894" y="2255520"/>
            <a:ext cx="1442720" cy="853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ProtoThread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21800" y="2255520"/>
            <a:ext cx="1442720" cy="853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ClientThread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426347" y="2255520"/>
            <a:ext cx="1442720" cy="853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AgentThread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5" idx="2"/>
            <a:endCxn id="7" idx="0"/>
          </p:cNvCxnSpPr>
          <p:nvPr/>
        </p:nvCxnSpPr>
        <p:spPr>
          <a:xfrm flipH="1">
            <a:off x="2252254" y="1135017"/>
            <a:ext cx="3872140" cy="1120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2"/>
            <a:endCxn id="8" idx="0"/>
          </p:cNvCxnSpPr>
          <p:nvPr/>
        </p:nvCxnSpPr>
        <p:spPr>
          <a:xfrm>
            <a:off x="6124394" y="1135017"/>
            <a:ext cx="3918766" cy="1120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2"/>
            <a:endCxn id="9" idx="0"/>
          </p:cNvCxnSpPr>
          <p:nvPr/>
        </p:nvCxnSpPr>
        <p:spPr>
          <a:xfrm>
            <a:off x="6124394" y="1135017"/>
            <a:ext cx="23313" cy="1120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4934494" y="1135017"/>
            <a:ext cx="2457450" cy="6128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creates 3 threads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68960" y="3108960"/>
            <a:ext cx="3291840" cy="17983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Connects to a Valve webserver and pulls down world data as a serialized protobuf obj.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Data is transformed into a JSON-</a:t>
            </a:r>
            <a:r>
              <a:rPr lang="en-US" dirty="0" err="1" smtClean="0">
                <a:solidFill>
                  <a:schemeClr val="tx1"/>
                </a:solidFill>
              </a:rPr>
              <a:t>dict</a:t>
            </a:r>
            <a:r>
              <a:rPr lang="en-US" dirty="0" smtClean="0">
                <a:solidFill>
                  <a:schemeClr val="tx1"/>
                </a:solidFill>
              </a:rPr>
              <a:t> and put into an internal Queue()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148080" y="5008880"/>
            <a:ext cx="2164080" cy="538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</a:t>
            </a:r>
            <a:r>
              <a:rPr lang="en-US" dirty="0" err="1" smtClean="0"/>
              <a:t>elf.proto_queue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086894" y="1287417"/>
            <a:ext cx="2457450" cy="6128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creates 3 threads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397240" y="3108960"/>
            <a:ext cx="3291840" cy="1899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Creates a webserver that listens for HTTP POST messages coming from our bot code in </a:t>
            </a:r>
            <a:r>
              <a:rPr lang="en-US" dirty="0" err="1" smtClean="0">
                <a:solidFill>
                  <a:schemeClr val="tx1"/>
                </a:solidFill>
              </a:rPr>
              <a:t>Dota</a:t>
            </a:r>
            <a:r>
              <a:rPr lang="en-US" dirty="0" smtClean="0">
                <a:solidFill>
                  <a:schemeClr val="tx1"/>
                </a:solidFill>
              </a:rPr>
              <a:t> 2. Replies to the POST </a:t>
            </a:r>
            <a:r>
              <a:rPr lang="en-US" dirty="0" err="1" smtClean="0">
                <a:solidFill>
                  <a:schemeClr val="tx1"/>
                </a:solidFill>
              </a:rPr>
              <a:t>msgs</a:t>
            </a:r>
            <a:r>
              <a:rPr lang="en-US" dirty="0" smtClean="0">
                <a:solidFill>
                  <a:schemeClr val="tx1"/>
                </a:solidFill>
              </a:rPr>
              <a:t> by attaching any data inside a global post queue through a ”Data” JSON tag in POST response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961120" y="5008880"/>
            <a:ext cx="2164080" cy="5384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post_queue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4236720" y="3108960"/>
            <a:ext cx="3596640" cy="3058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Creates an instance of Dota2Env and calls </a:t>
            </a:r>
            <a:r>
              <a:rPr lang="en-US" i="1" dirty="0" err="1" smtClean="0">
                <a:solidFill>
                  <a:schemeClr val="tx1"/>
                </a:solidFill>
              </a:rPr>
              <a:t>run_loop</a:t>
            </a:r>
            <a:r>
              <a:rPr lang="en-US" i="1" dirty="0" smtClean="0">
                <a:solidFill>
                  <a:schemeClr val="tx1"/>
                </a:solidFill>
              </a:rPr>
              <a:t>()</a:t>
            </a:r>
            <a:r>
              <a:rPr lang="en-US" dirty="0" smtClean="0">
                <a:solidFill>
                  <a:schemeClr val="tx1"/>
                </a:solidFill>
              </a:rPr>
              <a:t> with </a:t>
            </a:r>
            <a:r>
              <a:rPr lang="en-US" dirty="0" err="1" smtClean="0">
                <a:solidFill>
                  <a:schemeClr val="tx1"/>
                </a:solidFill>
              </a:rPr>
              <a:t>args</a:t>
            </a:r>
            <a:r>
              <a:rPr lang="en-US" dirty="0" smtClean="0">
                <a:solidFill>
                  <a:schemeClr val="tx1"/>
                </a:solidFill>
              </a:rPr>
              <a:t> of the </a:t>
            </a:r>
            <a:r>
              <a:rPr lang="en-US" dirty="0" err="1" smtClean="0">
                <a:solidFill>
                  <a:schemeClr val="tx1"/>
                </a:solidFill>
              </a:rPr>
              <a:t>env</a:t>
            </a:r>
            <a:r>
              <a:rPr lang="en-US" dirty="0" smtClean="0">
                <a:solidFill>
                  <a:schemeClr val="tx1"/>
                </a:solidFill>
              </a:rPr>
              <a:t>, a specific agent implementation, and </a:t>
            </a:r>
            <a:r>
              <a:rPr lang="en-US" dirty="0" err="1" smtClean="0">
                <a:solidFill>
                  <a:schemeClr val="tx1"/>
                </a:solidFill>
              </a:rPr>
              <a:t>max_steps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Will read data from </a:t>
            </a:r>
            <a:r>
              <a:rPr lang="en-US" dirty="0" err="1" smtClean="0">
                <a:solidFill>
                  <a:schemeClr val="tx1"/>
                </a:solidFill>
              </a:rPr>
              <a:t>ProtoThread’s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i="1" dirty="0" err="1" smtClean="0">
                <a:solidFill>
                  <a:schemeClr val="tx1"/>
                </a:solidFill>
              </a:rPr>
              <a:t>proto_queue</a:t>
            </a:r>
            <a:r>
              <a:rPr lang="en-US" dirty="0" smtClean="0">
                <a:solidFill>
                  <a:schemeClr val="tx1"/>
                </a:solidFill>
              </a:rPr>
              <a:t> as “observations”, transform them to agent’s world state view, decide “actions”, transform action to </a:t>
            </a:r>
            <a:r>
              <a:rPr lang="en-US" dirty="0" err="1" smtClean="0">
                <a:solidFill>
                  <a:schemeClr val="tx1"/>
                </a:solidFill>
              </a:rPr>
              <a:t>Dota</a:t>
            </a:r>
            <a:r>
              <a:rPr lang="en-US" dirty="0" smtClean="0">
                <a:solidFill>
                  <a:schemeClr val="tx1"/>
                </a:solidFill>
              </a:rPr>
              <a:t> 2 model, put actions on </a:t>
            </a:r>
            <a:r>
              <a:rPr lang="en-US" dirty="0" err="1" smtClean="0">
                <a:solidFill>
                  <a:schemeClr val="tx1"/>
                </a:solidFill>
              </a:rPr>
              <a:t>ClientThread’s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b="1" i="1" dirty="0" err="1" smtClean="0">
                <a:solidFill>
                  <a:schemeClr val="tx1"/>
                </a:solidFill>
              </a:rPr>
              <a:t>post_queue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</p:txBody>
      </p:sp>
      <p:cxnSp>
        <p:nvCxnSpPr>
          <p:cNvPr id="31" name="Straight Arrow Connector 30"/>
          <p:cNvCxnSpPr>
            <a:endCxn id="27" idx="1"/>
          </p:cNvCxnSpPr>
          <p:nvPr/>
        </p:nvCxnSpPr>
        <p:spPr>
          <a:xfrm flipV="1">
            <a:off x="7833360" y="5278120"/>
            <a:ext cx="1127760" cy="5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24" idx="3"/>
          </p:cNvCxnSpPr>
          <p:nvPr/>
        </p:nvCxnSpPr>
        <p:spPr>
          <a:xfrm flipH="1">
            <a:off x="3312160" y="5278120"/>
            <a:ext cx="92456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414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222240" y="2052320"/>
            <a:ext cx="1727200" cy="1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ORIENT &amp; DECIDE</a:t>
            </a:r>
          </a:p>
        </p:txBody>
      </p:sp>
      <p:sp>
        <p:nvSpPr>
          <p:cNvPr id="5" name="Rectangle 4"/>
          <p:cNvSpPr/>
          <p:nvPr/>
        </p:nvSpPr>
        <p:spPr>
          <a:xfrm>
            <a:off x="2214880" y="3225074"/>
            <a:ext cx="1727200" cy="1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239760" y="3225074"/>
            <a:ext cx="1727200" cy="1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ACT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0"/>
            <a:endCxn id="4" idx="1"/>
          </p:cNvCxnSpPr>
          <p:nvPr/>
        </p:nvCxnSpPr>
        <p:spPr>
          <a:xfrm flipV="1">
            <a:off x="3078480" y="2687320"/>
            <a:ext cx="2143760" cy="537754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3"/>
            <a:endCxn id="6" idx="0"/>
          </p:cNvCxnSpPr>
          <p:nvPr/>
        </p:nvCxnSpPr>
        <p:spPr>
          <a:xfrm>
            <a:off x="6949440" y="2687320"/>
            <a:ext cx="2153920" cy="537754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983798" y="4474935"/>
            <a:ext cx="2224404" cy="15646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Dota2 World</a:t>
            </a:r>
          </a:p>
          <a:p>
            <a:pPr algn="ctr"/>
            <a:r>
              <a:rPr lang="en-US" dirty="0" smtClean="0"/>
              <a:t>“environment”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6" idx="2"/>
            <a:endCxn id="13" idx="6"/>
          </p:cNvCxnSpPr>
          <p:nvPr/>
        </p:nvCxnSpPr>
        <p:spPr>
          <a:xfrm flipH="1">
            <a:off x="7208202" y="4495074"/>
            <a:ext cx="1895158" cy="76218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2"/>
            <a:endCxn id="5" idx="2"/>
          </p:cNvCxnSpPr>
          <p:nvPr/>
        </p:nvCxnSpPr>
        <p:spPr>
          <a:xfrm flipH="1" flipV="1">
            <a:off x="3078480" y="4495074"/>
            <a:ext cx="1905318" cy="76218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35280" y="3225074"/>
            <a:ext cx="1879600" cy="12700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/>
            <a:r>
              <a:rPr lang="en-US" sz="1400" dirty="0" err="1" smtClean="0"/>
              <a:t>CMsgBotWorldState</a:t>
            </a:r>
            <a:r>
              <a:rPr lang="en-US" sz="1400" dirty="0" smtClean="0"/>
              <a:t> protobuf objects pulled by </a:t>
            </a:r>
            <a:r>
              <a:rPr lang="en-US" sz="1400" dirty="0" err="1" smtClean="0"/>
              <a:t>ProtoThread</a:t>
            </a:r>
            <a:r>
              <a:rPr lang="en-US" sz="1400" dirty="0" smtClean="0"/>
              <a:t> provide Dota2 world information</a:t>
            </a:r>
            <a:endParaRPr 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9966960" y="3225074"/>
            <a:ext cx="1879600" cy="12700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/>
            <a:r>
              <a:rPr lang="en-US" sz="1400" dirty="0" smtClean="0"/>
              <a:t>HTTP POST responses populated by </a:t>
            </a:r>
            <a:r>
              <a:rPr lang="en-US" sz="1400" dirty="0" err="1" smtClean="0"/>
              <a:t>ClientThread</a:t>
            </a:r>
            <a:r>
              <a:rPr lang="en-US" sz="1400" dirty="0" smtClean="0"/>
              <a:t> provide actions for bots to take</a:t>
            </a:r>
            <a:endParaRPr lang="en-US" sz="1400" dirty="0"/>
          </a:p>
        </p:txBody>
      </p:sp>
      <p:sp>
        <p:nvSpPr>
          <p:cNvPr id="21" name="TextBox 20"/>
          <p:cNvSpPr txBox="1"/>
          <p:nvPr/>
        </p:nvSpPr>
        <p:spPr>
          <a:xfrm>
            <a:off x="4602480" y="6059714"/>
            <a:ext cx="2966720" cy="58928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/>
            <a:r>
              <a:rPr lang="en-US" sz="1400" dirty="0" smtClean="0"/>
              <a:t>In-game bot code takes actions sent by ACT for each unit &amp; team</a:t>
            </a:r>
            <a:endParaRPr lang="en-US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4602480" y="990600"/>
            <a:ext cx="2966720" cy="1061720"/>
          </a:xfrm>
          <a:prstGeom prst="rect">
            <a:avLst/>
          </a:prstGeom>
          <a:noFill/>
        </p:spPr>
        <p:txBody>
          <a:bodyPr wrap="square" rtlCol="0" anchor="ctr">
            <a:normAutofit fontScale="92500" lnSpcReduction="10000"/>
          </a:bodyPr>
          <a:lstStyle/>
          <a:p>
            <a:pPr algn="ctr"/>
            <a:r>
              <a:rPr lang="en-US" sz="1400" dirty="0" smtClean="0"/>
              <a:t>Agent code that transforms observations from OBSERVE to internal world model, decides best action for each hero &amp; team, and puts actions on outgoing queue for ACT</a:t>
            </a:r>
            <a:endParaRPr lang="en-US" sz="1400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2188"/>
          </a:xfrm>
        </p:spPr>
        <p:txBody>
          <a:bodyPr>
            <a:normAutofit fontScale="90000"/>
          </a:bodyPr>
          <a:lstStyle/>
          <a:p>
            <a:pPr algn="ctr"/>
            <a:r>
              <a:rPr lang="en-US" i="1" dirty="0" err="1" smtClean="0">
                <a:solidFill>
                  <a:schemeClr val="bg1">
                    <a:lumMod val="50000"/>
                  </a:schemeClr>
                </a:solidFill>
              </a:rPr>
              <a:t>run_loop.py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214880" y="2855742"/>
            <a:ext cx="23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960167" y="2014792"/>
            <a:ext cx="23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730196" y="2855742"/>
            <a:ext cx="23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960167" y="4501662"/>
            <a:ext cx="23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931024" y="3436962"/>
            <a:ext cx="2309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</a:t>
            </a:r>
            <a:r>
              <a:rPr lang="en-US" smtClean="0"/>
              <a:t>loop iteration is considered one “step” in our RL model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34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2188"/>
          </a:xfrm>
        </p:spPr>
        <p:txBody>
          <a:bodyPr>
            <a:normAutofit fontScale="90000"/>
          </a:bodyPr>
          <a:lstStyle/>
          <a:p>
            <a:r>
              <a:rPr lang="en-US" i="1" dirty="0" err="1" smtClean="0"/>
              <a:t>run_loop.py</a:t>
            </a:r>
            <a:r>
              <a:rPr lang="en-US" dirty="0" smtClean="0"/>
              <a:t> - Data Flow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54224" y="1380931"/>
            <a:ext cx="3472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ydota2/</a:t>
            </a:r>
            <a:r>
              <a:rPr lang="en-US" dirty="0" err="1" smtClean="0"/>
              <a:t>env</a:t>
            </a:r>
            <a:r>
              <a:rPr lang="en-US" dirty="0" smtClean="0"/>
              <a:t>/</a:t>
            </a:r>
            <a:r>
              <a:rPr lang="en-US" dirty="0" err="1" smtClean="0"/>
              <a:t>run_loop.py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849489" y="1696999"/>
            <a:ext cx="3479113" cy="1486457"/>
            <a:chOff x="838200" y="2724290"/>
            <a:chExt cx="3479113" cy="148645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2724290"/>
              <a:ext cx="3479113" cy="1486457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1546578" y="3048000"/>
              <a:ext cx="1241778" cy="180622"/>
            </a:xfrm>
            <a:prstGeom prst="rect">
              <a:avLst/>
            </a:prstGeom>
            <a:solidFill>
              <a:schemeClr val="accent1">
                <a:alpha val="2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631244" y="4030125"/>
              <a:ext cx="1055512" cy="180622"/>
            </a:xfrm>
            <a:prstGeom prst="rect">
              <a:avLst/>
            </a:prstGeom>
            <a:solidFill>
              <a:schemeClr val="accent1">
                <a:alpha val="2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427785" y="1436917"/>
            <a:ext cx="6334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pydota2/agent/&lt;</a:t>
            </a:r>
            <a:r>
              <a:rPr lang="en-US" dirty="0" err="1" smtClean="0"/>
              <a:t>chosen_agent</a:t>
            </a:r>
            <a:r>
              <a:rPr lang="en-US" dirty="0" smtClean="0"/>
              <a:t>&gt;.</a:t>
            </a:r>
            <a:r>
              <a:rPr lang="en-US" dirty="0" err="1" smtClean="0"/>
              <a:t>py</a:t>
            </a:r>
            <a:r>
              <a:rPr lang="en-US" dirty="0" smtClean="0"/>
              <a:t> : </a:t>
            </a:r>
            <a:r>
              <a:rPr lang="en-US" i="1" dirty="0" smtClean="0"/>
              <a:t>example </a:t>
            </a:r>
            <a:r>
              <a:rPr lang="en-US" i="1" dirty="0" err="1" smtClean="0"/>
              <a:t>random_agent.py</a:t>
            </a:r>
            <a:endParaRPr lang="en-US" i="1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447" y="1777005"/>
            <a:ext cx="4720133" cy="100302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6716" y="2178684"/>
            <a:ext cx="2032706" cy="60677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700426" y="1907821"/>
            <a:ext cx="2185795" cy="191912"/>
          </a:xfrm>
          <a:prstGeom prst="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>
            <a:stCxn id="8" idx="3"/>
          </p:cNvCxnSpPr>
          <p:nvPr/>
        </p:nvCxnSpPr>
        <p:spPr>
          <a:xfrm flipV="1">
            <a:off x="2799645" y="1833449"/>
            <a:ext cx="1646802" cy="277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886221" y="2020709"/>
            <a:ext cx="3250280" cy="165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2025" y="3404542"/>
            <a:ext cx="3911075" cy="121220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491089" y="3002834"/>
            <a:ext cx="4117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pydota2/</a:t>
            </a:r>
            <a:r>
              <a:rPr lang="en-US" dirty="0" err="1" smtClean="0"/>
              <a:t>env</a:t>
            </a:r>
            <a:r>
              <a:rPr lang="en-US" dirty="0" smtClean="0"/>
              <a:t>/</a:t>
            </a:r>
            <a:r>
              <a:rPr lang="en-US" dirty="0" err="1" smtClean="0"/>
              <a:t>available_actions_printer.py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2698045" y="3081867"/>
            <a:ext cx="883980" cy="406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699010" y="3528198"/>
            <a:ext cx="3794089" cy="188805"/>
          </a:xfrm>
          <a:prstGeom prst="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>
            <a:stCxn id="24" idx="3"/>
          </p:cNvCxnSpPr>
          <p:nvPr/>
        </p:nvCxnSpPr>
        <p:spPr>
          <a:xfrm flipV="1">
            <a:off x="7493099" y="3622600"/>
            <a:ext cx="56532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989712" y="3223787"/>
            <a:ext cx="4117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pydota2/</a:t>
            </a:r>
            <a:r>
              <a:rPr lang="en-US" dirty="0" err="1" smtClean="0"/>
              <a:t>env</a:t>
            </a:r>
            <a:r>
              <a:rPr lang="en-US" dirty="0" smtClean="0"/>
              <a:t>/dota2_env.py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9714" y="3555998"/>
            <a:ext cx="4133574" cy="1830078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8252178" y="5239321"/>
            <a:ext cx="1055512" cy="180622"/>
          </a:xfrm>
          <a:prstGeom prst="rect">
            <a:avLst/>
          </a:prstGeom>
          <a:solidFill>
            <a:schemeClr val="accent1">
              <a:alpha val="2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9061177" y="1858200"/>
            <a:ext cx="3130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pydota2/agents/</a:t>
            </a:r>
            <a:r>
              <a:rPr lang="en-US" sz="1400" dirty="0" err="1" smtClean="0"/>
              <a:t>base_agent.py</a:t>
            </a:r>
            <a:endParaRPr lang="en-US" sz="1400" dirty="0"/>
          </a:p>
        </p:txBody>
      </p:sp>
      <p:sp>
        <p:nvSpPr>
          <p:cNvPr id="34" name="TextBox 33"/>
          <p:cNvSpPr txBox="1"/>
          <p:nvPr/>
        </p:nvSpPr>
        <p:spPr>
          <a:xfrm>
            <a:off x="2698045" y="5075853"/>
            <a:ext cx="49106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o</a:t>
            </a:r>
            <a:r>
              <a:rPr lang="en-US" i="1" dirty="0" smtClean="0"/>
              <a:t>n next page:</a:t>
            </a:r>
          </a:p>
          <a:p>
            <a:r>
              <a:rPr lang="en-US" i="1" u="sng" dirty="0" err="1" smtClean="0"/>
              <a:t>self._step</a:t>
            </a:r>
            <a:r>
              <a:rPr lang="en-US" i="1" u="sng" dirty="0" smtClean="0"/>
              <a:t>()</a:t>
            </a:r>
            <a:r>
              <a:rPr lang="en-US" i="1" dirty="0" smtClean="0"/>
              <a:t> </a:t>
            </a:r>
            <a:r>
              <a:rPr lang="en-US" dirty="0" smtClean="0"/>
              <a:t>waits for actions to be taken by bots in Dota2 world and new observations to be made through </a:t>
            </a:r>
            <a:r>
              <a:rPr lang="en-US" smtClean="0"/>
              <a:t>protobuf dump; updates the current reward &amp; discount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476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NOTE: Missing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whole document starts with the </a:t>
            </a:r>
            <a:r>
              <a:rPr lang="en-US" dirty="0" err="1" smtClean="0"/>
              <a:t>run_loop</a:t>
            </a:r>
            <a:r>
              <a:rPr lang="en-US" dirty="0" smtClean="0"/>
              <a:t> essentially, which assumed we are already in-game ready to play, but what happens first is “hero selection”</a:t>
            </a:r>
          </a:p>
          <a:p>
            <a:r>
              <a:rPr lang="en-US" dirty="0" smtClean="0"/>
              <a:t>Hero Selection can also be a RL learned behavior and can heavily influence your chances of winning/losing the game</a:t>
            </a:r>
          </a:p>
          <a:p>
            <a:r>
              <a:rPr lang="en-US" dirty="0" smtClean="0"/>
              <a:t>For this document we simply assume it’s “taken care of” (/end hand wave)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04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214880" y="3225074"/>
            <a:ext cx="1727200" cy="1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OBSERVE</a:t>
            </a:r>
            <a:endParaRPr lang="en-US" dirty="0"/>
          </a:p>
        </p:txBody>
      </p:sp>
      <p:cxnSp>
        <p:nvCxnSpPr>
          <p:cNvPr id="8" name="Straight Arrow Connector 7"/>
          <p:cNvCxnSpPr>
            <a:stCxn id="5" idx="0"/>
          </p:cNvCxnSpPr>
          <p:nvPr/>
        </p:nvCxnSpPr>
        <p:spPr>
          <a:xfrm flipV="1">
            <a:off x="3078480" y="2687320"/>
            <a:ext cx="2143760" cy="537754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5" idx="2"/>
          </p:cNvCxnSpPr>
          <p:nvPr/>
        </p:nvCxnSpPr>
        <p:spPr>
          <a:xfrm flipH="1" flipV="1">
            <a:off x="3078480" y="4495074"/>
            <a:ext cx="1905318" cy="76218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35280" y="3225074"/>
            <a:ext cx="1879600" cy="12700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/>
            <a:r>
              <a:rPr lang="en-US" sz="1400" dirty="0" err="1" smtClean="0"/>
              <a:t>CMsgBotWorldState</a:t>
            </a:r>
            <a:r>
              <a:rPr lang="en-US" sz="1400" dirty="0" smtClean="0"/>
              <a:t> protobuf objects pulled by </a:t>
            </a:r>
            <a:r>
              <a:rPr lang="en-US" sz="1400" dirty="0" err="1" smtClean="0"/>
              <a:t>ProtoThread</a:t>
            </a:r>
            <a:r>
              <a:rPr lang="en-US" sz="1400" dirty="0" smtClean="0"/>
              <a:t> provide Dota2 world information</a:t>
            </a:r>
            <a:endParaRPr lang="en-US" sz="1400" dirty="0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218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Component: OBSERVE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2214880" y="2855742"/>
            <a:ext cx="23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475515" y="2151914"/>
            <a:ext cx="587828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Status: COMPLETED</a:t>
            </a:r>
          </a:p>
          <a:p>
            <a:endParaRPr lang="en-US" dirty="0"/>
          </a:p>
          <a:p>
            <a:r>
              <a:rPr lang="en-US" dirty="0" smtClean="0"/>
              <a:t>Issues: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No “final” </a:t>
            </a:r>
            <a:r>
              <a:rPr lang="en-US" dirty="0" err="1" smtClean="0"/>
              <a:t>CMsgBotWorldState</a:t>
            </a:r>
            <a:r>
              <a:rPr lang="en-US" dirty="0" smtClean="0"/>
              <a:t> protobuf for game currently exists signifying a termination of game and results; also ideally game summary info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Protobuf format could be improved by Valve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 need for “</a:t>
            </a:r>
            <a:r>
              <a:rPr lang="en-US" dirty="0" err="1"/>
              <a:t>flying_courier</a:t>
            </a:r>
            <a:r>
              <a:rPr lang="en-US" dirty="0" smtClean="0"/>
              <a:t>” (implicit on time now)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Need “</a:t>
            </a:r>
            <a:r>
              <a:rPr lang="en-US" dirty="0" err="1" smtClean="0"/>
              <a:t>currentAction</a:t>
            </a:r>
            <a:r>
              <a:rPr lang="en-US" dirty="0" smtClean="0"/>
              <a:t>” and “</a:t>
            </a:r>
            <a:r>
              <a:rPr lang="en-US" dirty="0" err="1" smtClean="0"/>
              <a:t>actionArgs</a:t>
            </a:r>
            <a:r>
              <a:rPr lang="en-US" dirty="0" smtClean="0"/>
              <a:t>” for Units mapped against Valve’s ACTION TYPES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dirty="0" smtClean="0">
                <a:hlinkClick r:id="rId2"/>
              </a:rPr>
              <a:t>https://</a:t>
            </a:r>
            <a:r>
              <a:rPr lang="en-US" dirty="0" err="1" smtClean="0">
                <a:hlinkClick r:id="rId2"/>
              </a:rPr>
              <a:t>developer.valvesoftware.com</a:t>
            </a:r>
            <a:r>
              <a:rPr lang="en-US" dirty="0" smtClean="0">
                <a:hlinkClick r:id="rId2"/>
              </a:rPr>
              <a:t>/wiki/</a:t>
            </a:r>
            <a:r>
              <a:rPr lang="en-US" dirty="0" err="1" smtClean="0">
                <a:hlinkClick r:id="rId2"/>
              </a:rPr>
              <a:t>Dota_Bot_Scripting#Action_Types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892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218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Component: ORIENT &amp; DECIDE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077687" y="3445844"/>
            <a:ext cx="102761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Status: IN PROGRESS</a:t>
            </a:r>
          </a:p>
          <a:p>
            <a:endParaRPr lang="en-US" dirty="0"/>
          </a:p>
          <a:p>
            <a:r>
              <a:rPr lang="en-US" dirty="0" smtClean="0"/>
              <a:t>Data Flow:</a:t>
            </a:r>
          </a:p>
          <a:p>
            <a:r>
              <a:rPr lang="en-US" dirty="0" smtClean="0"/>
              <a:t>	</a:t>
            </a:r>
          </a:p>
        </p:txBody>
      </p:sp>
      <p:sp>
        <p:nvSpPr>
          <p:cNvPr id="9" name="Rectangle 8"/>
          <p:cNvSpPr/>
          <p:nvPr/>
        </p:nvSpPr>
        <p:spPr>
          <a:xfrm>
            <a:off x="5222240" y="2052320"/>
            <a:ext cx="1727200" cy="1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ORIENT &amp; DECIDE</a:t>
            </a:r>
          </a:p>
        </p:txBody>
      </p:sp>
      <p:cxnSp>
        <p:nvCxnSpPr>
          <p:cNvPr id="10" name="Straight Arrow Connector 9"/>
          <p:cNvCxnSpPr>
            <a:stCxn id="12" idx="0"/>
            <a:endCxn id="11" idx="1"/>
          </p:cNvCxnSpPr>
          <p:nvPr/>
        </p:nvCxnSpPr>
        <p:spPr>
          <a:xfrm flipV="1">
            <a:off x="3078480" y="2687320"/>
            <a:ext cx="2143760" cy="537754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1" idx="3"/>
          </p:cNvCxnSpPr>
          <p:nvPr/>
        </p:nvCxnSpPr>
        <p:spPr>
          <a:xfrm>
            <a:off x="6949440" y="2687320"/>
            <a:ext cx="2153920" cy="537754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602480" y="990600"/>
            <a:ext cx="2966720" cy="1061720"/>
          </a:xfrm>
          <a:prstGeom prst="rect">
            <a:avLst/>
          </a:prstGeom>
          <a:noFill/>
        </p:spPr>
        <p:txBody>
          <a:bodyPr wrap="square" rtlCol="0" anchor="ctr">
            <a:normAutofit fontScale="92500" lnSpcReduction="10000"/>
          </a:bodyPr>
          <a:lstStyle/>
          <a:p>
            <a:pPr algn="ctr"/>
            <a:r>
              <a:rPr lang="en-US" sz="1400" dirty="0" smtClean="0"/>
              <a:t>Agent code that transforms observations from OBSERVE to internal world model, decides best action for each hero &amp; team, and puts actions on outgoing queue for ACT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4960167" y="2014792"/>
            <a:ext cx="23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564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218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Component: ACT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838200" y="3225074"/>
            <a:ext cx="58782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Status: COMPLETED</a:t>
            </a:r>
          </a:p>
          <a:p>
            <a:endParaRPr lang="en-US" dirty="0"/>
          </a:p>
          <a:p>
            <a:r>
              <a:rPr lang="en-US" dirty="0" smtClean="0"/>
              <a:t>Issues: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None currently</a:t>
            </a:r>
          </a:p>
        </p:txBody>
      </p:sp>
      <p:sp>
        <p:nvSpPr>
          <p:cNvPr id="9" name="Rectangle 8"/>
          <p:cNvSpPr/>
          <p:nvPr/>
        </p:nvSpPr>
        <p:spPr>
          <a:xfrm>
            <a:off x="8239760" y="3225074"/>
            <a:ext cx="1727200" cy="127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ACT</a:t>
            </a:r>
            <a:endParaRPr lang="en-US" dirty="0"/>
          </a:p>
        </p:txBody>
      </p:sp>
      <p:cxnSp>
        <p:nvCxnSpPr>
          <p:cNvPr id="10" name="Straight Arrow Connector 9"/>
          <p:cNvCxnSpPr>
            <a:stCxn id="11" idx="3"/>
            <a:endCxn id="13" idx="0"/>
          </p:cNvCxnSpPr>
          <p:nvPr/>
        </p:nvCxnSpPr>
        <p:spPr>
          <a:xfrm>
            <a:off x="6949440" y="2687320"/>
            <a:ext cx="2153920" cy="537754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3" idx="2"/>
          </p:cNvCxnSpPr>
          <p:nvPr/>
        </p:nvCxnSpPr>
        <p:spPr>
          <a:xfrm flipH="1">
            <a:off x="7208202" y="4495074"/>
            <a:ext cx="1895158" cy="76218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966960" y="3225074"/>
            <a:ext cx="1879600" cy="127000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/>
            <a:r>
              <a:rPr lang="en-US" sz="1400" dirty="0" smtClean="0"/>
              <a:t>HTTP POST responses populated by </a:t>
            </a:r>
            <a:r>
              <a:rPr lang="en-US" sz="1400" dirty="0" err="1" smtClean="0"/>
              <a:t>ClientThread</a:t>
            </a:r>
            <a:r>
              <a:rPr lang="en-US" sz="1400" dirty="0" smtClean="0"/>
              <a:t> provide actions for bots to take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9730196" y="2855742"/>
            <a:ext cx="23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812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6218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Component: Bot Code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077687" y="1412937"/>
            <a:ext cx="102761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Status: STARTED</a:t>
            </a:r>
          </a:p>
          <a:p>
            <a:endParaRPr lang="en-US" dirty="0" smtClean="0"/>
          </a:p>
          <a:p>
            <a:r>
              <a:rPr lang="en-US" dirty="0" smtClean="0"/>
              <a:t>TODOs: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Need to write </a:t>
            </a:r>
            <a:r>
              <a:rPr lang="en-US" b="1" u="sng" dirty="0" smtClean="0">
                <a:solidFill>
                  <a:srgbClr val="C00000"/>
                </a:solidFill>
              </a:rPr>
              <a:t>appropriately abstracted </a:t>
            </a:r>
            <a:r>
              <a:rPr lang="en-US" dirty="0" smtClean="0"/>
              <a:t>bot “actions” that are hard-coded functions</a:t>
            </a:r>
            <a:endParaRPr lang="en-US" dirty="0"/>
          </a:p>
          <a:p>
            <a:r>
              <a:rPr lang="en-US" dirty="0" smtClean="0"/>
              <a:t>Issues: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TBD</a:t>
            </a:r>
          </a:p>
        </p:txBody>
      </p:sp>
      <p:sp>
        <p:nvSpPr>
          <p:cNvPr id="13" name="Oval 12"/>
          <p:cNvSpPr/>
          <p:nvPr/>
        </p:nvSpPr>
        <p:spPr>
          <a:xfrm>
            <a:off x="4983798" y="4474935"/>
            <a:ext cx="2224404" cy="15646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Dota2 World</a:t>
            </a:r>
          </a:p>
          <a:p>
            <a:pPr algn="ctr"/>
            <a:r>
              <a:rPr lang="en-US" dirty="0" smtClean="0"/>
              <a:t>“environment”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18" idx="2"/>
          </p:cNvCxnSpPr>
          <p:nvPr/>
        </p:nvCxnSpPr>
        <p:spPr>
          <a:xfrm flipH="1">
            <a:off x="7208202" y="4495074"/>
            <a:ext cx="1895158" cy="76218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17" idx="2"/>
          </p:cNvCxnSpPr>
          <p:nvPr/>
        </p:nvCxnSpPr>
        <p:spPr>
          <a:xfrm flipH="1" flipV="1">
            <a:off x="3078480" y="4495074"/>
            <a:ext cx="1905318" cy="76218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602480" y="6059714"/>
            <a:ext cx="2966720" cy="589280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/>
            <a:r>
              <a:rPr lang="en-US" sz="1400" dirty="0" smtClean="0"/>
              <a:t>In-game bot code takes actions sent by ACT for each unit &amp; team</a:t>
            </a:r>
            <a:endParaRPr 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4960167" y="4501662"/>
            <a:ext cx="236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845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756</Words>
  <Application>Microsoft Macintosh PowerPoint</Application>
  <PresentationFormat>Widescreen</PresentationFormat>
  <Paragraphs>94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pydota2/bin/human_play.py</vt:lpstr>
      <vt:lpstr>PowerPoint Presentation</vt:lpstr>
      <vt:lpstr>run_loop.py</vt:lpstr>
      <vt:lpstr>run_loop.py - Data Flow</vt:lpstr>
      <vt:lpstr>NOTE: Missing Concept</vt:lpstr>
      <vt:lpstr>Component: OBSERVE</vt:lpstr>
      <vt:lpstr>Component: ORIENT &amp; DECIDE</vt:lpstr>
      <vt:lpstr>Component: ACT</vt:lpstr>
      <vt:lpstr>Component: Bot Code</vt:lpstr>
      <vt:lpstr>Discussion on “Appropriately Abstracted”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pydota2/bin/human_play.py</dc:title>
  <dc:creator>Andrzej Gorski</dc:creator>
  <cp:lastModifiedBy>Andrzej Gorski</cp:lastModifiedBy>
  <cp:revision>44</cp:revision>
  <dcterms:created xsi:type="dcterms:W3CDTF">2017-11-13T12:54:34Z</dcterms:created>
  <dcterms:modified xsi:type="dcterms:W3CDTF">2017-11-13T18:41:48Z</dcterms:modified>
</cp:coreProperties>
</file>

<file path=docProps/thumbnail.jpeg>
</file>